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1" r:id="rId2"/>
    <p:sldId id="382" r:id="rId3"/>
    <p:sldId id="383" r:id="rId4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065"/>
    <a:srgbClr val="8CC63F"/>
    <a:srgbClr val="F68C47"/>
    <a:srgbClr val="FBD5BB"/>
    <a:srgbClr val="F9C29D"/>
    <a:srgbClr val="F8AE7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915" autoAdjust="0"/>
  </p:normalViewPr>
  <p:slideViewPr>
    <p:cSldViewPr>
      <p:cViewPr varScale="1">
        <p:scale>
          <a:sx n="72" d="100"/>
          <a:sy n="72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57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703C676-C973-47E4-AAF5-845F40E423BE}" type="datetimeFigureOut">
              <a:rPr lang="ru-RU" smtClean="0"/>
              <a:pPr/>
              <a:t>04.11.2010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B7C7E91-8F0B-4534-A087-FA2FC985B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505A93B-749A-4797-97E3-A0ABF323CF9D}" type="datetimeFigureOut">
              <a:rPr lang="ru-RU" smtClean="0"/>
              <a:pPr/>
              <a:t>04.11.2010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FFFC0EE-7706-49A3-B45E-9D360FD9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61488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52" y="2143105"/>
            <a:ext cx="7772400" cy="1504951"/>
          </a:xfrm>
        </p:spPr>
        <p:txBody>
          <a:bodyPr anchor="ctr" anchorCtr="0">
            <a:normAutofit/>
          </a:bodyPr>
          <a:lstStyle>
            <a:lvl1pPr algn="ctr">
              <a:defRPr sz="4400" b="0" cap="none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7252" y="642918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© 2010 bpmntraining.ru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86280" cy="4614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600200"/>
            <a:ext cx="4214842" cy="4614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2857520" cy="4614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4678" y="1600200"/>
            <a:ext cx="2857520" cy="4614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3"/>
          <p:cNvSpPr>
            <a:spLocks noGrp="1"/>
          </p:cNvSpPr>
          <p:nvPr>
            <p:ph sz="half" idx="13"/>
          </p:nvPr>
        </p:nvSpPr>
        <p:spPr>
          <a:xfrm>
            <a:off x="6143636" y="1600200"/>
            <a:ext cx="2857520" cy="4614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535113"/>
            <a:ext cx="42116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2174874"/>
            <a:ext cx="4211668" cy="40402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8469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284693" cy="40402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3050"/>
            <a:ext cx="317979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354668" cy="59420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435100"/>
            <a:ext cx="3179793" cy="47623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6507-C566-4A34-A432-E956FAE20C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6357958"/>
            <a:ext cx="8643998" cy="357190"/>
          </a:xfrm>
          <a:prstGeom prst="rect">
            <a:avLst/>
          </a:prstGeom>
          <a:solidFill>
            <a:srgbClr val="8C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  <a:prstGeom prst="rect">
            <a:avLst/>
          </a:prstGeom>
          <a:solidFill>
            <a:srgbClr val="F7A065"/>
          </a:solidFill>
          <a:ln cap="rnd">
            <a:noFill/>
            <a:round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600200"/>
            <a:ext cx="86439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572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ru-RU" smtClean="0"/>
              <a:t>27.11.2010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9611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C4756507-C566-4A34-A432-E956FAE20C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ct val="20000"/>
        </a:spcBef>
        <a:buClr>
          <a:srgbClr val="F68C47"/>
        </a:buClr>
        <a:buFont typeface="Wingdings" pitchFamily="2" charset="2"/>
        <a:buChar char="§"/>
        <a:defRPr sz="28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n-ea"/>
          <a:cs typeface="+mn-cs"/>
        </a:defRPr>
      </a:lvl1pPr>
      <a:lvl2pPr marL="648000" indent="-288000" algn="l" defTabSz="914400" rtl="0" eaLnBrk="1" latinLnBrk="0" hangingPunct="1">
        <a:spcBef>
          <a:spcPts val="6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n-ea"/>
          <a:cs typeface="+mn-cs"/>
        </a:defRPr>
      </a:lvl2pPr>
      <a:lvl3pPr marL="1008000" indent="-216000" algn="l" defTabSz="914400" rtl="0" eaLnBrk="1" latinLnBrk="0" hangingPunct="1">
        <a:spcBef>
          <a:spcPts val="600"/>
        </a:spcBef>
        <a:buFont typeface="Arial" pitchFamily="34" charset="0"/>
        <a:buChar char="»"/>
        <a:defRPr sz="24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n-ea"/>
          <a:cs typeface="+mn-cs"/>
        </a:defRPr>
      </a:lvl3pPr>
      <a:lvl4pPr marL="1440000" indent="-288000" algn="l" defTabSz="914400" rtl="0" eaLnBrk="1" latinLnBrk="0" hangingPunct="1">
        <a:spcBef>
          <a:spcPts val="600"/>
        </a:spcBef>
        <a:buFont typeface="Courier New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n-ea"/>
          <a:cs typeface="+mn-cs"/>
        </a:defRPr>
      </a:lvl4pPr>
      <a:lvl5pPr marL="1800000" indent="-216000" algn="l" defTabSz="914400" rtl="0" eaLnBrk="1" latinLnBrk="0" hangingPunct="1"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Multi-Instance =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цикл по объектам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1828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Пример: документ – строка документа</a:t>
            </a:r>
          </a:p>
          <a:p>
            <a:pPr lvl="1"/>
            <a:r>
              <a:rPr lang="ru-RU" dirty="0" smtClean="0"/>
              <a:t>обработка всех строк ведется параллельно</a:t>
            </a:r>
          </a:p>
          <a:p>
            <a:pPr lvl="2"/>
            <a:r>
              <a:rPr lang="ru-RU" dirty="0" smtClean="0"/>
              <a:t>но в общем случае может вестись последовательно</a:t>
            </a:r>
          </a:p>
          <a:p>
            <a:pPr lvl="1"/>
            <a:r>
              <a:rPr lang="ru-RU" dirty="0" smtClean="0"/>
              <a:t>обработка документа продолжается после завершения обработки всех строк</a:t>
            </a:r>
          </a:p>
          <a:p>
            <a:pPr lvl="2"/>
            <a:r>
              <a:rPr lang="ru-RU" dirty="0" smtClean="0"/>
              <a:t>но в общем случае может не дожидаться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58</a:t>
            </a:r>
            <a:endParaRPr lang="ru-RU" dirty="0"/>
          </a:p>
        </p:txBody>
      </p:sp>
      <p:pic>
        <p:nvPicPr>
          <p:cNvPr id="7" name="Рисунок 6" descr="multiinstan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455052"/>
            <a:ext cx="6715172" cy="2831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terminate2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34480" y="2234290"/>
            <a:ext cx="5295209" cy="390935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Terminate =</a:t>
            </a:r>
            <a:br>
              <a:rPr lang="en-US" dirty="0" smtClean="0"/>
            </a:br>
            <a:r>
              <a:rPr lang="ru-RU" dirty="0" smtClean="0"/>
              <a:t>завершение всех потоков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3571900" cy="454344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None End </a:t>
            </a:r>
            <a:r>
              <a:rPr lang="ru-RU" dirty="0" smtClean="0"/>
              <a:t>завершает только «свой» поток</a:t>
            </a:r>
          </a:p>
          <a:p>
            <a:pPr lvl="1"/>
            <a:r>
              <a:rPr lang="ru-RU" dirty="0" smtClean="0"/>
              <a:t>уведомление, но не составление отчета</a:t>
            </a:r>
          </a:p>
          <a:p>
            <a:r>
              <a:rPr lang="en-US" dirty="0" smtClean="0"/>
              <a:t>Terminate End </a:t>
            </a:r>
            <a:r>
              <a:rPr lang="ru-RU" dirty="0" smtClean="0"/>
              <a:t>завершает все потоки «своего» процесса или </a:t>
            </a:r>
            <a:r>
              <a:rPr lang="ru-RU" dirty="0" err="1" smtClean="0"/>
              <a:t>подпроцесса</a:t>
            </a:r>
            <a:endParaRPr lang="ru-RU" dirty="0" smtClean="0"/>
          </a:p>
          <a:p>
            <a:pPr lvl="1"/>
            <a:r>
              <a:rPr lang="ru-RU" dirty="0" smtClean="0"/>
              <a:t>составление отчета, но не утверждение плана работ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84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Многоуровневая обработка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071966" cy="332899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Обработчик ошибки может находиться</a:t>
            </a:r>
          </a:p>
          <a:p>
            <a:pPr lvl="1"/>
            <a:r>
              <a:rPr lang="ru-RU" dirty="0" smtClean="0"/>
              <a:t>на границе активности, в которой она произошла</a:t>
            </a:r>
          </a:p>
          <a:p>
            <a:pPr lvl="1"/>
            <a:r>
              <a:rPr lang="ru-RU" dirty="0" smtClean="0"/>
              <a:t>на границе охватывающего </a:t>
            </a:r>
            <a:r>
              <a:rPr lang="ru-RU" dirty="0" err="1" smtClean="0"/>
              <a:t>подпроцесса</a:t>
            </a:r>
            <a:endParaRPr lang="ru-RU" dirty="0" smtClean="0"/>
          </a:p>
          <a:p>
            <a:pPr lvl="2"/>
            <a:r>
              <a:rPr lang="ru-RU" dirty="0" smtClean="0"/>
              <a:t>хорошая практика:</a:t>
            </a:r>
            <a:br>
              <a:rPr lang="ru-RU" dirty="0" smtClean="0"/>
            </a:br>
            <a:r>
              <a:rPr lang="ru-RU" dirty="0" smtClean="0"/>
              <a:t>не проскакивать несколько уровней</a:t>
            </a:r>
            <a:endParaRPr lang="ru-RU" dirty="0"/>
          </a:p>
        </p:txBody>
      </p:sp>
      <p:pic>
        <p:nvPicPr>
          <p:cNvPr id="8" name="Содержимое 7" descr="multilevelerror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1302" y="1552484"/>
            <a:ext cx="3518136" cy="4734036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27.11.2010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2010 bpmntraining.ru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91</a:t>
            </a:r>
            <a:endParaRPr 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5381469" y="2488367"/>
            <a:ext cx="1064301" cy="2383436"/>
          </a:xfrm>
          <a:custGeom>
            <a:avLst/>
            <a:gdLst>
              <a:gd name="connsiteX0" fmla="*/ 1064301 w 1064301"/>
              <a:gd name="connsiteY0" fmla="*/ 0 h 2383436"/>
              <a:gd name="connsiteX1" fmla="*/ 239842 w 1064301"/>
              <a:gd name="connsiteY1" fmla="*/ 1034322 h 2383436"/>
              <a:gd name="connsiteX2" fmla="*/ 0 w 1064301"/>
              <a:gd name="connsiteY2" fmla="*/ 2383436 h 238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301" h="2383436">
                <a:moveTo>
                  <a:pt x="1064301" y="0"/>
                </a:moveTo>
                <a:cubicBezTo>
                  <a:pt x="740763" y="318541"/>
                  <a:pt x="417225" y="637083"/>
                  <a:pt x="239842" y="1034322"/>
                </a:cubicBezTo>
                <a:cubicBezTo>
                  <a:pt x="62459" y="1431561"/>
                  <a:pt x="39974" y="2136098"/>
                  <a:pt x="0" y="2383436"/>
                </a:cubicBezTo>
              </a:path>
            </a:pathLst>
          </a:cu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700603" y="4197246"/>
            <a:ext cx="1289154" cy="749508"/>
          </a:xfrm>
          <a:custGeom>
            <a:avLst/>
            <a:gdLst>
              <a:gd name="connsiteX0" fmla="*/ 1289154 w 1289154"/>
              <a:gd name="connsiteY0" fmla="*/ 0 h 749508"/>
              <a:gd name="connsiteX1" fmla="*/ 449705 w 1289154"/>
              <a:gd name="connsiteY1" fmla="*/ 149902 h 749508"/>
              <a:gd name="connsiteX2" fmla="*/ 0 w 1289154"/>
              <a:gd name="connsiteY2" fmla="*/ 749508 h 74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154" h="749508">
                <a:moveTo>
                  <a:pt x="1289154" y="0"/>
                </a:moveTo>
                <a:cubicBezTo>
                  <a:pt x="976859" y="12492"/>
                  <a:pt x="664564" y="24984"/>
                  <a:pt x="449705" y="149902"/>
                </a:cubicBezTo>
                <a:cubicBezTo>
                  <a:pt x="234846" y="274820"/>
                  <a:pt x="77449" y="642079"/>
                  <a:pt x="0" y="749508"/>
                </a:cubicBezTo>
              </a:path>
            </a:pathLst>
          </a:cu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6400800" y="3777521"/>
            <a:ext cx="1319134" cy="354768"/>
          </a:xfrm>
          <a:custGeom>
            <a:avLst/>
            <a:gdLst>
              <a:gd name="connsiteX0" fmla="*/ 0 w 1319134"/>
              <a:gd name="connsiteY0" fmla="*/ 0 h 354768"/>
              <a:gd name="connsiteX1" fmla="*/ 389744 w 1319134"/>
              <a:gd name="connsiteY1" fmla="*/ 299804 h 354768"/>
              <a:gd name="connsiteX2" fmla="*/ 1319134 w 1319134"/>
              <a:gd name="connsiteY2" fmla="*/ 329784 h 35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9134" h="354768">
                <a:moveTo>
                  <a:pt x="0" y="0"/>
                </a:moveTo>
                <a:cubicBezTo>
                  <a:pt x="84944" y="122420"/>
                  <a:pt x="169888" y="244840"/>
                  <a:pt x="389744" y="299804"/>
                </a:cubicBezTo>
                <a:cubicBezTo>
                  <a:pt x="609600" y="354768"/>
                  <a:pt x="1146747" y="332283"/>
                  <a:pt x="1319134" y="329784"/>
                </a:cubicBezTo>
              </a:path>
            </a:pathLst>
          </a:cu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3884</TotalTime>
  <Words>107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Multi-Instance =  цикл по объектам</vt:lpstr>
      <vt:lpstr>Terminate = завершение всех потоков</vt:lpstr>
      <vt:lpstr>Многоуровневая обработка ошибки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АБ</dc:creator>
  <cp:lastModifiedBy>АБ</cp:lastModifiedBy>
  <cp:revision>312</cp:revision>
  <cp:lastPrinted>2010-10-25T19:15:09Z</cp:lastPrinted>
  <dcterms:created xsi:type="dcterms:W3CDTF">2010-10-17T12:08:43Z</dcterms:created>
  <dcterms:modified xsi:type="dcterms:W3CDTF">2010-11-04T10:47:35Z</dcterms:modified>
</cp:coreProperties>
</file>